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2" r:id="rId3"/>
    <p:sldId id="264" r:id="rId4"/>
    <p:sldId id="266" r:id="rId5"/>
    <p:sldId id="270" r:id="rId6"/>
    <p:sldId id="290" r:id="rId7"/>
    <p:sldId id="288" r:id="rId8"/>
    <p:sldId id="291" r:id="rId9"/>
    <p:sldId id="301" r:id="rId10"/>
    <p:sldId id="292" r:id="rId11"/>
    <p:sldId id="299" r:id="rId12"/>
    <p:sldId id="293" r:id="rId13"/>
    <p:sldId id="294" r:id="rId14"/>
    <p:sldId id="297" r:id="rId15"/>
    <p:sldId id="295" r:id="rId16"/>
    <p:sldId id="298" r:id="rId17"/>
    <p:sldId id="303" r:id="rId18"/>
    <p:sldId id="304" r:id="rId19"/>
    <p:sldId id="305" r:id="rId20"/>
    <p:sldId id="30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CB"/>
    <a:srgbClr val="006BAC"/>
    <a:srgbClr val="0B4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5387" autoAdjust="0"/>
  </p:normalViewPr>
  <p:slideViewPr>
    <p:cSldViewPr snapToGrid="0">
      <p:cViewPr varScale="1">
        <p:scale>
          <a:sx n="96" d="100"/>
          <a:sy n="96" d="100"/>
        </p:scale>
        <p:origin x="1310" y="77"/>
      </p:cViewPr>
      <p:guideLst>
        <p:guide orient="horz" pos="261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76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DD077-5859-47D2-953C-ED76293FF38C}" type="datetimeFigureOut">
              <a:rPr lang="en-CA" smtClean="0"/>
              <a:t>2022-03-02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9B519-A2A1-4E1D-9CEA-9AEF79E66E76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8127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42E01-0211-40DA-8A69-2B279EB0FBE9}" type="datetimeFigureOut">
              <a:rPr lang="en-CA" smtClean="0"/>
              <a:t>2022-03-02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0633A-D365-4340-89D3-E8B1BE1AE66E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16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6506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Einbinden</a:t>
            </a:r>
            <a:r>
              <a:rPr lang="de-AT" baseline="0" dirty="0" smtClean="0"/>
              <a:t> der Kernel-Module der IPs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598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HDF</a:t>
            </a:r>
            <a:r>
              <a:rPr lang="de-AT" baseline="0" dirty="0" smtClean="0"/>
              <a:t> laden, </a:t>
            </a:r>
            <a:r>
              <a:rPr lang="de-AT" baseline="0" dirty="0" err="1" smtClean="0"/>
              <a:t>builden</a:t>
            </a:r>
            <a:r>
              <a:rPr lang="de-AT" baseline="0" dirty="0" smtClean="0"/>
              <a:t>, .. -&gt; Binary für SD Karte</a:t>
            </a:r>
          </a:p>
          <a:p>
            <a:endParaRPr lang="de-AT" baseline="0" dirty="0" smtClean="0"/>
          </a:p>
          <a:p>
            <a:r>
              <a:rPr lang="de-AT" dirty="0" smtClean="0"/>
              <a:t>Dauert</a:t>
            </a:r>
            <a:r>
              <a:rPr lang="de-AT" baseline="0" dirty="0" smtClean="0"/>
              <a:t> ewig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5012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Erklären,</a:t>
            </a:r>
            <a:r>
              <a:rPr lang="de-AT" baseline="0" dirty="0" smtClean="0"/>
              <a:t> was unser Programm generell macht: Counter auslesen von STM als Test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2710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Device </a:t>
            </a:r>
            <a:r>
              <a:rPr lang="de-AT" dirty="0" err="1" smtClean="0"/>
              <a:t>Tree</a:t>
            </a:r>
            <a:r>
              <a:rPr lang="de-AT" dirty="0" smtClean="0"/>
              <a:t>: bei GPIO muss </a:t>
            </a:r>
            <a:r>
              <a:rPr lang="de-AT" dirty="0" err="1" smtClean="0"/>
              <a:t>mas</a:t>
            </a:r>
            <a:r>
              <a:rPr lang="de-AT" dirty="0" smtClean="0"/>
              <a:t> im Device </a:t>
            </a:r>
            <a:r>
              <a:rPr lang="de-AT" dirty="0" err="1" smtClean="0"/>
              <a:t>Tree</a:t>
            </a:r>
            <a:r>
              <a:rPr lang="de-AT" dirty="0" smtClean="0"/>
              <a:t> setzen, bei UART und I2C muss man im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Petalinux</a:t>
            </a:r>
            <a:r>
              <a:rPr lang="de-AT" baseline="0" dirty="0" smtClean="0"/>
              <a:t>-Kernel alles aktivieren UND die Interrupts verbinden</a:t>
            </a:r>
          </a:p>
          <a:p>
            <a:endParaRPr lang="de-AT" baseline="0" dirty="0" smtClean="0"/>
          </a:p>
          <a:p>
            <a:r>
              <a:rPr lang="de-AT" baseline="0" dirty="0" smtClean="0"/>
              <a:t>Kernel-Treiber-Verwendung </a:t>
            </a:r>
            <a:r>
              <a:rPr lang="de-AT" baseline="0" dirty="0" err="1" smtClean="0"/>
              <a:t>ned</a:t>
            </a:r>
            <a:r>
              <a:rPr lang="de-AT" baseline="0" dirty="0" smtClean="0"/>
              <a:t> ganz easy: UART über File, I2C über irgend eine Bibliothek eines anderen</a:t>
            </a:r>
          </a:p>
          <a:p>
            <a:endParaRPr lang="de-AT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baseline="0" dirty="0" smtClean="0"/>
              <a:t>Extra </a:t>
            </a:r>
            <a:r>
              <a:rPr lang="de-AT" baseline="0" dirty="0" err="1" smtClean="0"/>
              <a:t>Config</a:t>
            </a:r>
            <a:r>
              <a:rPr lang="de-AT" baseline="0" dirty="0" smtClean="0"/>
              <a:t> von UART in RAW-Modus und ohne Echo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60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Generell:</a:t>
            </a:r>
            <a:r>
              <a:rPr lang="de-AT" baseline="0" dirty="0" smtClean="0"/>
              <a:t> Projekt schwer zu transferieren -&gt; immer zu 4t auf meinem Laptop gearbeitet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98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8853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2093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257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Previous</a:t>
            </a:r>
            <a:r>
              <a:rPr lang="de-DE" baseline="0" dirty="0" smtClean="0"/>
              <a:t> Progress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28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it!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BIS DAHER FUCHSI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405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88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Da dazusagen, dass </a:t>
            </a:r>
            <a:r>
              <a:rPr lang="de-AT" dirty="0" err="1" smtClean="0"/>
              <a:t>ma</a:t>
            </a:r>
            <a:r>
              <a:rPr lang="de-AT" dirty="0" smtClean="0"/>
              <a:t> über die Folien</a:t>
            </a:r>
            <a:r>
              <a:rPr lang="de-AT" baseline="0" dirty="0" smtClean="0"/>
              <a:t> schneller </a:t>
            </a:r>
            <a:r>
              <a:rPr lang="de-AT" baseline="0" dirty="0" err="1" smtClean="0"/>
              <a:t>drübergehen</a:t>
            </a:r>
            <a:r>
              <a:rPr lang="de-AT" baseline="0" dirty="0" smtClean="0"/>
              <a:t>, weil </a:t>
            </a:r>
            <a:r>
              <a:rPr lang="de-AT" baseline="0" dirty="0" err="1" smtClean="0"/>
              <a:t>mas</a:t>
            </a:r>
            <a:r>
              <a:rPr lang="de-AT" baseline="0" dirty="0" smtClean="0"/>
              <a:t> dann live zeigen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010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Constraints</a:t>
            </a:r>
            <a:r>
              <a:rPr lang="de-AT" dirty="0" smtClean="0"/>
              <a:t>, Interrupts</a:t>
            </a:r>
            <a:r>
              <a:rPr lang="de-AT" baseline="0" dirty="0" smtClean="0"/>
              <a:t> konfiguriert, ...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0633A-D365-4340-89D3-E8B1BE1AE66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98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 t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B4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02818"/>
            <a:ext cx="7543800" cy="343415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4892511"/>
            <a:ext cx="7543800" cy="692436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00" cap="sm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700" y="481474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Chord 13"/>
          <p:cNvSpPr/>
          <p:nvPr userDrawn="1"/>
        </p:nvSpPr>
        <p:spPr>
          <a:xfrm>
            <a:off x="190801" y="6446837"/>
            <a:ext cx="420650" cy="365125"/>
          </a:xfrm>
          <a:prstGeom prst="chord">
            <a:avLst>
              <a:gd name="adj1" fmla="val 17145353"/>
              <a:gd name="adj2" fmla="val 1680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2700" y="5639750"/>
            <a:ext cx="7586663" cy="639762"/>
          </a:xfrm>
        </p:spPr>
        <p:txBody>
          <a:bodyPr/>
          <a:lstStyle>
            <a:lvl1pPr>
              <a:defRPr baseline="0">
                <a:solidFill>
                  <a:srgbClr val="002060"/>
                </a:solidFill>
                <a:latin typeface="+mj-lt"/>
              </a:defRPr>
            </a:lvl1pPr>
          </a:lstStyle>
          <a:p>
            <a:pPr lvl="0"/>
            <a:r>
              <a:rPr lang="en-CA" dirty="0" smtClean="0">
                <a:latin typeface="+mj-lt"/>
              </a:rPr>
              <a:t>Edit Subtitles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9652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ong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1290" y="852466"/>
            <a:ext cx="7543800" cy="831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1" y="175338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1" y="175338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22961" y="1683519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822961" y="4053527"/>
            <a:ext cx="754380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27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ong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1290" y="852466"/>
            <a:ext cx="7543800" cy="831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753387"/>
            <a:ext cx="7522129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22961" y="1683519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822961" y="405352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644362" y="405352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90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1385740"/>
            <a:ext cx="7543800" cy="4147794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07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9" name="Chord 8"/>
          <p:cNvSpPr/>
          <p:nvPr userDrawn="1"/>
        </p:nvSpPr>
        <p:spPr>
          <a:xfrm>
            <a:off x="190801" y="6446837"/>
            <a:ext cx="420650" cy="365125"/>
          </a:xfrm>
          <a:prstGeom prst="chord">
            <a:avLst>
              <a:gd name="adj1" fmla="val 17145353"/>
              <a:gd name="adj2" fmla="val 1680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19194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02818"/>
            <a:ext cx="7543800" cy="3022294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4" name="Chord 13"/>
          <p:cNvSpPr/>
          <p:nvPr userDrawn="1"/>
        </p:nvSpPr>
        <p:spPr>
          <a:xfrm>
            <a:off x="190801" y="6446837"/>
            <a:ext cx="420650" cy="365125"/>
          </a:xfrm>
          <a:prstGeom prst="chord">
            <a:avLst>
              <a:gd name="adj1" fmla="val 17145353"/>
              <a:gd name="adj2" fmla="val 1680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09157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12556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125581" y="0"/>
            <a:ext cx="25541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1302818"/>
            <a:ext cx="4869180" cy="46865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5" name="Chord 14"/>
          <p:cNvSpPr/>
          <p:nvPr userDrawn="1"/>
        </p:nvSpPr>
        <p:spPr>
          <a:xfrm>
            <a:off x="190801" y="6446837"/>
            <a:ext cx="420650" cy="365125"/>
          </a:xfrm>
          <a:prstGeom prst="chord">
            <a:avLst>
              <a:gd name="adj1" fmla="val 17145353"/>
              <a:gd name="adj2" fmla="val 1680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57033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5" name="Chord 14"/>
          <p:cNvSpPr/>
          <p:nvPr userDrawn="1"/>
        </p:nvSpPr>
        <p:spPr>
          <a:xfrm>
            <a:off x="190801" y="6446837"/>
            <a:ext cx="420650" cy="365125"/>
          </a:xfrm>
          <a:prstGeom prst="chord">
            <a:avLst>
              <a:gd name="adj1" fmla="val 17145353"/>
              <a:gd name="adj2" fmla="val 1680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32607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91541" y="1800917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059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Chord 13"/>
          <p:cNvSpPr/>
          <p:nvPr userDrawn="1"/>
        </p:nvSpPr>
        <p:spPr>
          <a:xfrm>
            <a:off x="190801" y="6446837"/>
            <a:ext cx="420650" cy="365125"/>
          </a:xfrm>
          <a:prstGeom prst="chord">
            <a:avLst>
              <a:gd name="adj1" fmla="val 17145353"/>
              <a:gd name="adj2" fmla="val 1680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98107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2960" y="1302818"/>
            <a:ext cx="7543800" cy="380167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Master 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2960" y="5109327"/>
            <a:ext cx="7543800" cy="475619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00" cap="sm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TITLE I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2700" y="510697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4" name="Chord 13"/>
          <p:cNvSpPr/>
          <p:nvPr userDrawn="1"/>
        </p:nvSpPr>
        <p:spPr>
          <a:xfrm>
            <a:off x="190801" y="6446837"/>
            <a:ext cx="420650" cy="365125"/>
          </a:xfrm>
          <a:prstGeom prst="chord">
            <a:avLst>
              <a:gd name="adj1" fmla="val 17145353"/>
              <a:gd name="adj2" fmla="val 1680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2700" y="5639750"/>
            <a:ext cx="7586663" cy="639762"/>
          </a:xfrm>
        </p:spPr>
        <p:txBody>
          <a:bodyPr/>
          <a:lstStyle>
            <a:lvl1pPr>
              <a:defRPr baseline="0">
                <a:solidFill>
                  <a:srgbClr val="002060"/>
                </a:solidFill>
                <a:latin typeface="+mj-lt"/>
              </a:defRPr>
            </a:lvl1pPr>
          </a:lstStyle>
          <a:p>
            <a:pPr lvl="0"/>
            <a:r>
              <a:rPr lang="en-CA" dirty="0" smtClean="0">
                <a:latin typeface="+mj-lt"/>
              </a:rPr>
              <a:t>Subtitle 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5230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14400"/>
            <a:ext cx="7543800" cy="9544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23/11/2021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2960" y="1840572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60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1290" y="852466"/>
            <a:ext cx="7543800" cy="831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1" y="1753387"/>
            <a:ext cx="3703320" cy="450412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1" y="1753387"/>
            <a:ext cx="3703320" cy="450412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22961" y="166466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537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54381" y="826097"/>
            <a:ext cx="7543800" cy="8245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1705161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2463476"/>
            <a:ext cx="3703320" cy="38021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1" y="1705161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1" y="2463476"/>
            <a:ext cx="3703320" cy="38021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22961" y="165065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81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1290" y="852466"/>
            <a:ext cx="7543800" cy="831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1" y="1729929"/>
            <a:ext cx="754380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22961" y="1683519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822961" y="4030070"/>
            <a:ext cx="754380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35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1290" y="852466"/>
            <a:ext cx="7543800" cy="831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1" y="2705493"/>
            <a:ext cx="7543800" cy="36003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22961" y="1683519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822961" y="1758208"/>
            <a:ext cx="7543800" cy="803499"/>
          </a:xfrm>
        </p:spPr>
        <p:txBody>
          <a:bodyPr/>
          <a:lstStyle>
            <a:lvl1pPr>
              <a:defRPr lang="en-US" sz="2000" b="0" kern="1200" cap="none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</a:pPr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617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1290" y="852466"/>
            <a:ext cx="7543800" cy="831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1" y="175338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1" y="175338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22961" y="1683519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822961" y="405352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663441" y="405352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77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1290" y="852466"/>
            <a:ext cx="7543800" cy="831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1" y="1753387"/>
            <a:ext cx="3703320" cy="4562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1" y="175338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22961" y="1683519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663441" y="405352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65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1290" y="852466"/>
            <a:ext cx="7543800" cy="831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1" y="175338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1" y="1753387"/>
            <a:ext cx="3703320" cy="4562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2/14/2018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22961" y="1683519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822961" y="4053527"/>
            <a:ext cx="3703320" cy="22624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03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gi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06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1" y="896144"/>
            <a:ext cx="7543800" cy="881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68853"/>
            <a:ext cx="7543801" cy="44064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CA" smtClean="0"/>
              <a:t>New PPT design template for ICT by Nima TaheriNejad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858760" y="3115566"/>
            <a:ext cx="6400797" cy="1696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Chord 14"/>
          <p:cNvSpPr/>
          <p:nvPr userDrawn="1"/>
        </p:nvSpPr>
        <p:spPr>
          <a:xfrm>
            <a:off x="190801" y="6446837"/>
            <a:ext cx="420650" cy="365125"/>
          </a:xfrm>
          <a:prstGeom prst="chord">
            <a:avLst>
              <a:gd name="adj1" fmla="val 17145353"/>
              <a:gd name="adj2" fmla="val 1680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5" y="131036"/>
            <a:ext cx="1575472" cy="59696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927942" y="5684363"/>
            <a:ext cx="1163783" cy="6499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Delay 11"/>
          <p:cNvSpPr/>
          <p:nvPr userDrawn="1"/>
        </p:nvSpPr>
        <p:spPr>
          <a:xfrm>
            <a:off x="7494309" y="4920793"/>
            <a:ext cx="1470582" cy="1403494"/>
          </a:xfrm>
          <a:prstGeom prst="flowChartDela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95" y="107924"/>
            <a:ext cx="2222724" cy="62007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8207473" y="6464207"/>
            <a:ext cx="353687" cy="357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lvl="0"/>
            <a:r>
              <a:rPr lang="en-CA" dirty="0" smtClean="0"/>
              <a:t>20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670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63" r:id="rId2"/>
    <p:sldLayoutId id="2147483665" r:id="rId3"/>
    <p:sldLayoutId id="2147483666" r:id="rId4"/>
    <p:sldLayoutId id="2147483689" r:id="rId5"/>
    <p:sldLayoutId id="2147483692" r:id="rId6"/>
    <p:sldLayoutId id="2147483688" r:id="rId7"/>
    <p:sldLayoutId id="2147483697" r:id="rId8"/>
    <p:sldLayoutId id="2147483696" r:id="rId9"/>
    <p:sldLayoutId id="2147483694" r:id="rId10"/>
    <p:sldLayoutId id="2147483693" r:id="rId11"/>
    <p:sldLayoutId id="2147483667" r:id="rId12"/>
    <p:sldLayoutId id="2147483668" r:id="rId13"/>
    <p:sldLayoutId id="2147483662" r:id="rId14"/>
    <p:sldLayoutId id="2147483669" r:id="rId15"/>
    <p:sldLayoutId id="2147483670" r:id="rId16"/>
    <p:sldLayoutId id="2147483671" r:id="rId17"/>
    <p:sldLayoutId id="2147483672" r:id="rId18"/>
    <p:sldLayoutId id="2147483695" r:id="rId1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fipsi7.github.io/SoC_Design_Lab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CA" sz="6600" dirty="0" smtClean="0"/>
              <a:t>Dynamic Reconfiguration of different </a:t>
            </a:r>
            <a:r>
              <a:rPr lang="en-CA" sz="6600" dirty="0" err="1" smtClean="0"/>
              <a:t>IoT</a:t>
            </a:r>
            <a:r>
              <a:rPr lang="en-CA" sz="6600" dirty="0" smtClean="0"/>
              <a:t> device protocols</a:t>
            </a:r>
            <a:endParaRPr lang="en-CA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Team </a:t>
            </a:r>
            <a:r>
              <a:rPr lang="en-CA" dirty="0" smtClean="0"/>
              <a:t>6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22700" y="5639749"/>
            <a:ext cx="7586663" cy="896781"/>
          </a:xfrm>
        </p:spPr>
        <p:txBody>
          <a:bodyPr>
            <a:normAutofit/>
          </a:bodyPr>
          <a:lstStyle/>
          <a:p>
            <a:r>
              <a:rPr lang="en-CA" sz="1800" dirty="0" smtClean="0"/>
              <a:t>Andreas Fuchsberger, Florian Egert, Florian Schuller, Philipp-Sebastian Vogt</a:t>
            </a:r>
            <a:endParaRPr lang="en-CA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r>
              <a:rPr lang="en-US" dirty="0" smtClean="0"/>
              <a:t>Cat </a:t>
            </a:r>
            <a:r>
              <a:rPr lang="en-US" dirty="0" err="1" smtClean="0"/>
              <a:t>fuchsi.bit</a:t>
            </a:r>
            <a:r>
              <a:rPr lang="en-US" dirty="0" smtClean="0"/>
              <a:t> &gt; </a:t>
            </a:r>
            <a:r>
              <a:rPr lang="de-AT" dirty="0"/>
              <a:t>/</a:t>
            </a:r>
            <a:r>
              <a:rPr lang="de-AT" u="sng" dirty="0" err="1"/>
              <a:t>dev</a:t>
            </a:r>
            <a:r>
              <a:rPr lang="de-AT" u="sng" dirty="0"/>
              <a:t>/</a:t>
            </a:r>
            <a:r>
              <a:rPr lang="de-AT" u="sng" dirty="0" err="1"/>
              <a:t>xdevcfg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0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Zedboard</a:t>
            </a:r>
            <a:r>
              <a:rPr lang="de-AT" dirty="0" smtClean="0"/>
              <a:t> - </a:t>
            </a:r>
            <a:r>
              <a:rPr lang="de-AT" dirty="0" err="1" smtClean="0"/>
              <a:t>Petalinux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r="18774"/>
          <a:stretch/>
        </p:blipFill>
        <p:spPr>
          <a:xfrm>
            <a:off x="405517" y="1892052"/>
            <a:ext cx="8229600" cy="23031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685" y="2530453"/>
            <a:ext cx="6277264" cy="3513855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5693134" y="1738445"/>
            <a:ext cx="2313829" cy="4452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1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5504133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34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Zedboard</a:t>
            </a:r>
            <a:r>
              <a:rPr lang="de-AT" dirty="0" smtClean="0"/>
              <a:t> - </a:t>
            </a:r>
            <a:r>
              <a:rPr lang="de-AT" dirty="0" err="1" smtClean="0"/>
              <a:t>Petalinux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55" y="1911848"/>
            <a:ext cx="7691686" cy="1543986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154311" y="1762298"/>
            <a:ext cx="1431235" cy="4452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1" name="Picture 4" descr="MicroZed Chronicles: Building PetaLinux with No BSP | by Adam Taylor |  Medi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6" t="82652" r="26135" b="12276"/>
          <a:stretch/>
        </p:blipFill>
        <p:spPr bwMode="auto">
          <a:xfrm>
            <a:off x="2664505" y="3574367"/>
            <a:ext cx="3915587" cy="5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ffee Cup - Illustrationen und Vektorgrafiken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95" y="4231293"/>
            <a:ext cx="1913807" cy="19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5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6022556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33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Zedboard</a:t>
            </a:r>
            <a:r>
              <a:rPr lang="de-AT" dirty="0" smtClean="0"/>
              <a:t> - XSDK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82" y="1876804"/>
            <a:ext cx="6953415" cy="4411451"/>
          </a:xfrm>
          <a:prstGeom prst="rect">
            <a:avLst/>
          </a:prstGeom>
        </p:spPr>
      </p:pic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0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6744393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549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Nucleo</a:t>
            </a:r>
            <a:r>
              <a:rPr lang="de-AT" dirty="0" smtClean="0"/>
              <a:t> Board - Keil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269" b="29245"/>
          <a:stretch/>
        </p:blipFill>
        <p:spPr>
          <a:xfrm>
            <a:off x="842837" y="1884756"/>
            <a:ext cx="7370859" cy="4380872"/>
          </a:xfrm>
          <a:prstGeom prst="rect">
            <a:avLst/>
          </a:prstGeom>
        </p:spPr>
      </p:pic>
      <p:sp>
        <p:nvSpPr>
          <p:cNvPr id="8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9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760383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18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Hardware Setup</a:t>
            </a:r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89" y="1868488"/>
            <a:ext cx="5176272" cy="4406900"/>
          </a:xfr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r>
              <a:rPr lang="en-US" smtClean="0"/>
              <a:t>/</a:t>
            </a:r>
            <a:endParaRPr lang="en-US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r>
              <a:rPr lang="en-US" dirty="0" smtClean="0"/>
              <a:t>Cat </a:t>
            </a:r>
            <a:r>
              <a:rPr lang="en-US" dirty="0" err="1" smtClean="0"/>
              <a:t>Vogt.bit</a:t>
            </a:r>
            <a:r>
              <a:rPr lang="en-US" dirty="0" smtClean="0"/>
              <a:t> &gt; </a:t>
            </a:r>
            <a:r>
              <a:rPr lang="de-AT" dirty="0"/>
              <a:t>/</a:t>
            </a:r>
            <a:r>
              <a:rPr lang="de-AT" u="sng" dirty="0" err="1"/>
              <a:t>dev</a:t>
            </a:r>
            <a:r>
              <a:rPr lang="de-AT" u="sng" dirty="0"/>
              <a:t>/</a:t>
            </a:r>
            <a:r>
              <a:rPr lang="de-AT" u="sng" dirty="0" err="1"/>
              <a:t>xdevcfg</a:t>
            </a:r>
            <a:endParaRPr lang="en-US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1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88517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254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Logic</a:t>
            </a:r>
            <a:r>
              <a:rPr lang="de-AT" dirty="0" smtClean="0"/>
              <a:t> Analyzer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I2C:</a:t>
            </a:r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pPr marL="0" indent="0">
              <a:buNone/>
            </a:pPr>
            <a:r>
              <a:rPr lang="de-AT" dirty="0"/>
              <a:t/>
            </a:r>
            <a:br>
              <a:rPr lang="de-AT" dirty="0"/>
            </a:br>
            <a:r>
              <a:rPr lang="de-AT" dirty="0" smtClean="0"/>
              <a:t>UART: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8" y="2176500"/>
            <a:ext cx="8670035" cy="170331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9" y="4276066"/>
            <a:ext cx="7788299" cy="1890890"/>
          </a:xfrm>
          <a:prstGeom prst="rect">
            <a:avLst/>
          </a:prstGeom>
        </p:spPr>
      </p:pic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r>
              <a:rPr lang="de-AT" dirty="0" err="1" smtClean="0"/>
              <a:t>Prog</a:t>
            </a:r>
            <a:r>
              <a:rPr lang="de-AT" dirty="0" smtClean="0"/>
              <a:t> </a:t>
            </a:r>
            <a:r>
              <a:rPr lang="de-AT" dirty="0" err="1" smtClean="0"/>
              <a:t>done</a:t>
            </a:r>
            <a:endParaRPr lang="en-US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3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1083350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29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Test - </a:t>
            </a:r>
            <a:r>
              <a:rPr lang="de-AT" dirty="0" err="1" smtClean="0"/>
              <a:t>Protocols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3" y="2423201"/>
            <a:ext cx="3609975" cy="27908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832" y="2423201"/>
            <a:ext cx="2533650" cy="3295650"/>
          </a:xfrm>
          <a:prstGeom prst="rect">
            <a:avLst/>
          </a:prstGeom>
        </p:spPr>
      </p:pic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22960" y="1868853"/>
            <a:ext cx="7543801" cy="4406477"/>
          </a:xfrm>
        </p:spPr>
        <p:txBody>
          <a:bodyPr/>
          <a:lstStyle/>
          <a:p>
            <a:r>
              <a:rPr lang="de-AT" dirty="0" smtClean="0"/>
              <a:t>        I2C:                                                           UART:</a:t>
            </a:r>
            <a:endParaRPr lang="de-AT" dirty="0"/>
          </a:p>
        </p:txBody>
      </p:sp>
      <p:sp>
        <p:nvSpPr>
          <p:cNvPr id="12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3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1228041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743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Test - </a:t>
            </a:r>
            <a:r>
              <a:rPr lang="de-AT" dirty="0" err="1" smtClean="0"/>
              <a:t>Switching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r>
              <a:rPr lang="en-US" smtClean="0"/>
              <a:t>/</a:t>
            </a:r>
            <a:endParaRPr lang="en-US" dirty="0"/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22960" y="1868853"/>
            <a:ext cx="7543801" cy="4406477"/>
          </a:xfrm>
        </p:spPr>
        <p:txBody>
          <a:bodyPr/>
          <a:lstStyle/>
          <a:p>
            <a:r>
              <a:rPr lang="de-AT" dirty="0" smtClean="0"/>
              <a:t>        I2C -&gt; UART:                                            UART -&gt; I2C: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b="67498"/>
          <a:stretch/>
        </p:blipFill>
        <p:spPr>
          <a:xfrm>
            <a:off x="1365618" y="2191177"/>
            <a:ext cx="1632023" cy="168068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27" y="2208948"/>
            <a:ext cx="1676373" cy="380510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/>
          <a:srcRect t="58463" b="-1"/>
          <a:stretch/>
        </p:blipFill>
        <p:spPr>
          <a:xfrm>
            <a:off x="1365618" y="4056317"/>
            <a:ext cx="1632023" cy="214791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288739" y="3651798"/>
            <a:ext cx="98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smtClean="0"/>
              <a:t>...</a:t>
            </a:r>
            <a:endParaRPr lang="de-AT" sz="2400" dirty="0"/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5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1284273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70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Documentation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7" name="Grafik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1891384"/>
            <a:ext cx="3531054" cy="4860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013" y="1891384"/>
            <a:ext cx="4107687" cy="4200795"/>
          </a:xfrm>
          <a:prstGeom prst="rect">
            <a:avLst/>
          </a:prstGeom>
        </p:spPr>
      </p:pic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0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13766733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51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Detailed</a:t>
            </a:r>
            <a:r>
              <a:rPr lang="de-AT" dirty="0" smtClean="0"/>
              <a:t> </a:t>
            </a:r>
            <a:r>
              <a:rPr lang="de-AT" dirty="0" err="1" smtClean="0"/>
              <a:t>Insights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Problems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Vivado</a:t>
            </a:r>
            <a:endParaRPr lang="de-AT" dirty="0"/>
          </a:p>
          <a:p>
            <a:pPr lvl="1"/>
            <a:r>
              <a:rPr lang="de-AT" dirty="0" smtClean="0"/>
              <a:t>Interrupts</a:t>
            </a:r>
          </a:p>
          <a:p>
            <a:r>
              <a:rPr lang="de-AT" dirty="0" err="1" smtClean="0"/>
              <a:t>Petalinux</a:t>
            </a:r>
            <a:r>
              <a:rPr lang="de-AT" dirty="0" smtClean="0"/>
              <a:t>-Kernel</a:t>
            </a:r>
          </a:p>
          <a:p>
            <a:pPr lvl="1"/>
            <a:r>
              <a:rPr lang="de-AT" dirty="0"/>
              <a:t>Device </a:t>
            </a:r>
            <a:r>
              <a:rPr lang="de-AT" dirty="0" err="1" smtClean="0"/>
              <a:t>Tree</a:t>
            </a:r>
            <a:r>
              <a:rPr lang="de-AT" dirty="0" smtClean="0"/>
              <a:t> / Kernel Modules</a:t>
            </a:r>
          </a:p>
          <a:p>
            <a:pPr lvl="1"/>
            <a:r>
              <a:rPr lang="de-AT" dirty="0" smtClean="0"/>
              <a:t>GPIO </a:t>
            </a:r>
            <a:r>
              <a:rPr lang="de-AT" dirty="0" err="1" smtClean="0"/>
              <a:t>as</a:t>
            </a:r>
            <a:r>
              <a:rPr lang="de-AT" dirty="0" smtClean="0"/>
              <a:t> UIO-Device</a:t>
            </a:r>
          </a:p>
          <a:p>
            <a:pPr lvl="1"/>
            <a:r>
              <a:rPr lang="de-AT" dirty="0" smtClean="0"/>
              <a:t>UART </a:t>
            </a:r>
            <a:r>
              <a:rPr lang="de-AT" dirty="0" err="1" smtClean="0"/>
              <a:t>as</a:t>
            </a:r>
            <a:r>
              <a:rPr lang="de-AT" dirty="0" smtClean="0"/>
              <a:t> TTY-Device</a:t>
            </a:r>
          </a:p>
          <a:p>
            <a:pPr lvl="1"/>
            <a:r>
              <a:rPr lang="de-AT" dirty="0" smtClean="0"/>
              <a:t>I2C </a:t>
            </a:r>
            <a:r>
              <a:rPr lang="de-AT" dirty="0" err="1" smtClean="0"/>
              <a:t>as</a:t>
            </a:r>
            <a:r>
              <a:rPr lang="de-AT" dirty="0" smtClean="0"/>
              <a:t> </a:t>
            </a:r>
            <a:r>
              <a:rPr lang="de-AT" dirty="0" err="1" smtClean="0"/>
              <a:t>Char</a:t>
            </a:r>
            <a:r>
              <a:rPr lang="de-AT" dirty="0" smtClean="0"/>
              <a:t>-Driver</a:t>
            </a:r>
            <a:endParaRPr lang="de-DE" dirty="0" smtClean="0"/>
          </a:p>
          <a:p>
            <a:r>
              <a:rPr lang="de-DE" dirty="0"/>
              <a:t>PYTHON 3 </a:t>
            </a:r>
            <a:r>
              <a:rPr lang="de-DE" dirty="0">
                <a:sym typeface="Wingdings" panose="05000000000000000000" pitchFamily="2" charset="2"/>
              </a:rPr>
              <a:t></a:t>
            </a:r>
            <a:endParaRPr lang="de-DE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r>
              <a:rPr lang="en-US" smtClean="0"/>
              <a:t>/</a:t>
            </a:r>
            <a:endParaRPr lang="en-US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r>
              <a:rPr lang="en-US" dirty="0" smtClean="0"/>
              <a:t>Cat flo</a:t>
            </a:r>
            <a:r>
              <a:rPr lang="en-US" dirty="0" smtClean="0"/>
              <a:t>_final_V2</a:t>
            </a:r>
            <a:r>
              <a:rPr lang="en-US" dirty="0" smtClean="0"/>
              <a:t>.bit &gt; </a:t>
            </a:r>
            <a:r>
              <a:rPr lang="de-AT" dirty="0"/>
              <a:t>/</a:t>
            </a:r>
            <a:r>
              <a:rPr lang="de-AT" u="sng" dirty="0" err="1"/>
              <a:t>dev</a:t>
            </a:r>
            <a:r>
              <a:rPr lang="de-AT" u="sng" dirty="0"/>
              <a:t>/</a:t>
            </a:r>
            <a:r>
              <a:rPr lang="de-AT" u="sng" dirty="0" err="1"/>
              <a:t>xdevcfg</a:t>
            </a:r>
            <a:endParaRPr lang="en-US" dirty="0"/>
          </a:p>
        </p:txBody>
      </p:sp>
      <p:sp>
        <p:nvSpPr>
          <p:cNvPr id="8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9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1461642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537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5562" y="1868853"/>
            <a:ext cx="7543801" cy="4406477"/>
          </a:xfrm>
        </p:spPr>
        <p:txBody>
          <a:bodyPr/>
          <a:lstStyle/>
          <a:p>
            <a:r>
              <a:rPr lang="de-DE" dirty="0" smtClean="0"/>
              <a:t>Andreas Fuchsberger</a:t>
            </a:r>
          </a:p>
          <a:p>
            <a:pPr lvl="1"/>
            <a:r>
              <a:rPr lang="de-DE" dirty="0" err="1" smtClean="0"/>
              <a:t>Vivado</a:t>
            </a:r>
            <a:r>
              <a:rPr lang="de-DE" dirty="0" smtClean="0"/>
              <a:t> &amp; </a:t>
            </a:r>
            <a:r>
              <a:rPr lang="de-DE" dirty="0" err="1" smtClean="0"/>
              <a:t>IoT</a:t>
            </a:r>
            <a:r>
              <a:rPr lang="de-DE" dirty="0" smtClean="0"/>
              <a:t> Devices</a:t>
            </a:r>
          </a:p>
          <a:p>
            <a:r>
              <a:rPr lang="de-DE" dirty="0" smtClean="0"/>
              <a:t>Florian Egert</a:t>
            </a:r>
          </a:p>
          <a:p>
            <a:pPr lvl="1"/>
            <a:r>
              <a:rPr lang="de-DE" dirty="0" err="1" smtClean="0"/>
              <a:t>Petalinux</a:t>
            </a:r>
            <a:r>
              <a:rPr lang="de-DE" dirty="0" smtClean="0"/>
              <a:t> &amp; </a:t>
            </a:r>
            <a:r>
              <a:rPr lang="de-DE" dirty="0" err="1" smtClean="0"/>
              <a:t>IoT</a:t>
            </a:r>
            <a:r>
              <a:rPr lang="de-DE" dirty="0" smtClean="0"/>
              <a:t> Devices</a:t>
            </a:r>
          </a:p>
          <a:p>
            <a:r>
              <a:rPr lang="de-DE" dirty="0" smtClean="0"/>
              <a:t>Florian Schuller</a:t>
            </a:r>
          </a:p>
          <a:p>
            <a:pPr lvl="1"/>
            <a:r>
              <a:rPr lang="de-DE" dirty="0" err="1" smtClean="0"/>
              <a:t>Vivado</a:t>
            </a:r>
            <a:r>
              <a:rPr lang="de-DE" dirty="0" smtClean="0"/>
              <a:t> &amp; IPs</a:t>
            </a:r>
          </a:p>
          <a:p>
            <a:r>
              <a:rPr lang="de-DE" dirty="0" smtClean="0"/>
              <a:t>Philipp-Sebastian Vogt</a:t>
            </a:r>
          </a:p>
          <a:p>
            <a:pPr lvl="1"/>
            <a:r>
              <a:rPr lang="de-DE" dirty="0" err="1" smtClean="0"/>
              <a:t>Petalinux</a:t>
            </a:r>
            <a:r>
              <a:rPr lang="de-DE" dirty="0" smtClean="0"/>
              <a:t> &amp; Dynamic </a:t>
            </a:r>
            <a:r>
              <a:rPr lang="de-DE" dirty="0" err="1" smtClean="0"/>
              <a:t>Reconfiguration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1026" name="Picture 2" descr=" Philipp-Sebastian Vogt, BS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1" t="-282" r="11487" b="282"/>
          <a:stretch/>
        </p:blipFill>
        <p:spPr bwMode="auto">
          <a:xfrm>
            <a:off x="7114842" y="4147710"/>
            <a:ext cx="1154485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-282" r="11334" b="282"/>
          <a:stretch/>
        </p:blipFill>
        <p:spPr>
          <a:xfrm>
            <a:off x="7114842" y="1944472"/>
            <a:ext cx="1155647" cy="2052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414" y="1944472"/>
            <a:ext cx="1154250" cy="2052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4" t="16307" r="24748" b="6745"/>
          <a:stretch/>
        </p:blipFill>
        <p:spPr>
          <a:xfrm>
            <a:off x="5806316" y="4147710"/>
            <a:ext cx="1154348" cy="2052000"/>
          </a:xfrm>
          <a:prstGeom prst="rect">
            <a:avLst/>
          </a:prstGeom>
        </p:spPr>
      </p:pic>
      <p:sp>
        <p:nvSpPr>
          <p:cNvPr id="11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1810346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r>
              <a:rPr lang="de-AT" dirty="0" err="1" smtClean="0"/>
              <a:t>Prog</a:t>
            </a:r>
            <a:r>
              <a:rPr lang="de-AT" dirty="0" smtClean="0"/>
              <a:t> </a:t>
            </a:r>
            <a:r>
              <a:rPr lang="de-AT" dirty="0" err="1" smtClean="0"/>
              <a:t>done</a:t>
            </a:r>
            <a:endParaRPr lang="en-US" dirty="0"/>
          </a:p>
        </p:txBody>
      </p:sp>
      <p:sp>
        <p:nvSpPr>
          <p:cNvPr id="14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 smtClean="0"/>
              <a:t>LIVE DEMO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 smtClean="0"/>
              <a:t>PROG DONE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r>
              <a:rPr lang="en-US" smtClean="0"/>
              <a:t>/</a:t>
            </a:r>
            <a:endParaRPr lang="en-US" dirty="0"/>
          </a:p>
        </p:txBody>
      </p:sp>
      <p:sp>
        <p:nvSpPr>
          <p:cNvPr id="6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1637890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19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Dynamic Reconfiguration of different </a:t>
            </a:r>
            <a:r>
              <a:rPr lang="en-CA" dirty="0" err="1"/>
              <a:t>IoT</a:t>
            </a:r>
            <a:r>
              <a:rPr lang="en-CA" dirty="0"/>
              <a:t> device protocols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r>
              <a:rPr lang="en-US" smtClean="0"/>
              <a:t>/</a:t>
            </a:r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822960" y="2439743"/>
            <a:ext cx="4663436" cy="36538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 smtClean="0">
                <a:solidFill>
                  <a:schemeClr val="tx1"/>
                </a:solidFill>
              </a:rPr>
              <a:t>Zedboard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897515" y="3613946"/>
            <a:ext cx="926072" cy="9596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smtClean="0">
                <a:solidFill>
                  <a:schemeClr val="tx1"/>
                </a:solidFill>
              </a:rPr>
              <a:t>UART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991317" y="3705274"/>
            <a:ext cx="1251304" cy="9596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CPU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err="1" smtClean="0">
                <a:solidFill>
                  <a:schemeClr val="tx1"/>
                </a:solidFill>
              </a:rPr>
              <a:t>Petalinux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6073328" y="2605239"/>
            <a:ext cx="1870517" cy="28252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 smtClean="0">
                <a:solidFill>
                  <a:schemeClr val="tx1"/>
                </a:solidFill>
              </a:rPr>
              <a:t>IoT</a:t>
            </a:r>
            <a:r>
              <a:rPr lang="de-DE" dirty="0" smtClean="0">
                <a:solidFill>
                  <a:schemeClr val="tx1"/>
                </a:solidFill>
              </a:rPr>
              <a:t> Device – UART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121304" y="3910684"/>
            <a:ext cx="926072" cy="9596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smtClean="0">
                <a:solidFill>
                  <a:schemeClr val="tx1"/>
                </a:solidFill>
              </a:rPr>
              <a:t>I2C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774872" y="3825527"/>
            <a:ext cx="711523" cy="6388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dirty="0" smtClean="0">
                <a:solidFill>
                  <a:schemeClr val="tx1"/>
                </a:solidFill>
              </a:rPr>
              <a:t>JE1</a:t>
            </a:r>
          </a:p>
          <a:p>
            <a:pPr algn="r"/>
            <a:r>
              <a:rPr lang="de-DE" dirty="0" smtClean="0">
                <a:solidFill>
                  <a:schemeClr val="tx1"/>
                </a:solidFill>
              </a:rPr>
              <a:t>JE2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6073328" y="3825527"/>
            <a:ext cx="506061" cy="6388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 smtClean="0">
                <a:solidFill>
                  <a:schemeClr val="tx1"/>
                </a:solidFill>
              </a:rPr>
              <a:t>Tx</a:t>
            </a:r>
            <a:endParaRPr lang="de-DE" dirty="0" smtClean="0">
              <a:solidFill>
                <a:schemeClr val="tx1"/>
              </a:solidFill>
            </a:endParaRPr>
          </a:p>
          <a:p>
            <a:r>
              <a:rPr lang="de-DE" dirty="0" err="1" smtClean="0">
                <a:solidFill>
                  <a:schemeClr val="tx1"/>
                </a:solidFill>
              </a:rPr>
              <a:t>Rx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579390" y="2964808"/>
            <a:ext cx="1853994" cy="28252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 smtClean="0">
                <a:solidFill>
                  <a:schemeClr val="tx1"/>
                </a:solidFill>
              </a:rPr>
              <a:t>IoT</a:t>
            </a:r>
            <a:r>
              <a:rPr lang="de-DE" dirty="0" smtClean="0">
                <a:solidFill>
                  <a:schemeClr val="tx1"/>
                </a:solidFill>
              </a:rPr>
              <a:t> Device – I2C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579389" y="4185096"/>
            <a:ext cx="558357" cy="6388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smtClean="0">
                <a:solidFill>
                  <a:schemeClr val="tx1"/>
                </a:solidFill>
              </a:rPr>
              <a:t>SDA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SCL</a:t>
            </a:r>
            <a:endParaRPr lang="de-AT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>
            <a:off x="5629275" y="4149725"/>
            <a:ext cx="30718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4333871" y="4153332"/>
            <a:ext cx="30718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2302668" y="4153332"/>
            <a:ext cx="30718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/>
          <p:cNvSpPr/>
          <p:nvPr/>
        </p:nvSpPr>
        <p:spPr>
          <a:xfrm>
            <a:off x="2671803" y="3224980"/>
            <a:ext cx="1578728" cy="183993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FPGA</a:t>
            </a:r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2052" name="Picture 4" descr="NUCLEO-F401RE Stmicroelectronics, Entwicklungsboard, STM32F401RET6 ARM-MCU,  boardinterner Debugger | Farnell 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321" y="3800941"/>
            <a:ext cx="1181627" cy="140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edBoard Zynq-7000 ARM/FPGA SoC Entwicklungsboard : Amazon.de: Gewerbe,  Industrie &amp;amp; Wissenscha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41" y="4714070"/>
            <a:ext cx="1568683" cy="134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31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1933273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57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619676" y="1753230"/>
            <a:ext cx="7881977" cy="181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e-DE" dirty="0" smtClean="0"/>
          </a:p>
          <a:p>
            <a:pPr lvl="1"/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35" y="914400"/>
            <a:ext cx="3906982" cy="51484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Procedure</a:t>
            </a:r>
            <a:endParaRPr lang="de-AT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1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2000475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23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Progress: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61" y="1868853"/>
            <a:ext cx="3703320" cy="4406477"/>
          </a:xfrm>
        </p:spPr>
        <p:txBody>
          <a:bodyPr>
            <a:normAutofit/>
          </a:bodyPr>
          <a:lstStyle/>
          <a:p>
            <a:r>
              <a:rPr lang="de-DE" dirty="0"/>
              <a:t>Brainstorming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smtClean="0"/>
              <a:t>Repository</a:t>
            </a:r>
            <a:endParaRPr lang="de-DE" dirty="0"/>
          </a:p>
          <a:p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err="1" smtClean="0"/>
              <a:t>IoT</a:t>
            </a:r>
            <a:r>
              <a:rPr lang="de-DE" dirty="0" smtClean="0"/>
              <a:t> Device Project</a:t>
            </a:r>
          </a:p>
          <a:p>
            <a:r>
              <a:rPr lang="de-DE" dirty="0" err="1" smtClean="0"/>
              <a:t>Petalinux</a:t>
            </a:r>
            <a:r>
              <a:rPr lang="de-DE" dirty="0" smtClean="0"/>
              <a:t> Image</a:t>
            </a:r>
          </a:p>
          <a:p>
            <a:r>
              <a:rPr lang="de-DE" dirty="0"/>
              <a:t>IPs &amp; </a:t>
            </a:r>
            <a:r>
              <a:rPr lang="de-DE" dirty="0" err="1"/>
              <a:t>Vivado</a:t>
            </a:r>
            <a:r>
              <a:rPr lang="de-DE" dirty="0"/>
              <a:t> </a:t>
            </a:r>
            <a:r>
              <a:rPr lang="de-DE" dirty="0" smtClean="0"/>
              <a:t>Project</a:t>
            </a:r>
          </a:p>
          <a:p>
            <a:r>
              <a:rPr lang="de-DE" dirty="0" smtClean="0"/>
              <a:t>Dynamic </a:t>
            </a:r>
            <a:r>
              <a:rPr lang="de-DE" dirty="0" err="1" smtClean="0"/>
              <a:t>Reconfiguration</a:t>
            </a:r>
            <a:endParaRPr lang="de-DE" dirty="0" smtClean="0"/>
          </a:p>
          <a:p>
            <a:r>
              <a:rPr lang="de-DE" dirty="0"/>
              <a:t>Combine </a:t>
            </a:r>
            <a:r>
              <a:rPr lang="de-DE" dirty="0" smtClean="0"/>
              <a:t>Components</a:t>
            </a:r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4663441" y="1868853"/>
            <a:ext cx="3703320" cy="44064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 smtClean="0"/>
          </a:p>
          <a:p>
            <a:endParaRPr lang="de-DE" dirty="0" smtClean="0"/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1946246"/>
            <a:ext cx="253604" cy="24440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2395804"/>
            <a:ext cx="253604" cy="24440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2845362"/>
            <a:ext cx="253604" cy="244404"/>
          </a:xfrm>
          <a:prstGeom prst="rect">
            <a:avLst/>
          </a:prstGeom>
        </p:spPr>
      </p:pic>
      <p:sp>
        <p:nvSpPr>
          <p:cNvPr id="25" name="Pie 3"/>
          <p:cNvSpPr/>
          <p:nvPr/>
        </p:nvSpPr>
        <p:spPr>
          <a:xfrm>
            <a:off x="509581" y="3274165"/>
            <a:ext cx="244800" cy="244800"/>
          </a:xfrm>
          <a:prstGeom prst="pie">
            <a:avLst>
              <a:gd name="adj1" fmla="val 16194740"/>
              <a:gd name="adj2" fmla="val 1441149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Pie 3"/>
          <p:cNvSpPr/>
          <p:nvPr/>
        </p:nvSpPr>
        <p:spPr>
          <a:xfrm>
            <a:off x="509581" y="3732266"/>
            <a:ext cx="244800" cy="244800"/>
          </a:xfrm>
          <a:prstGeom prst="pie">
            <a:avLst>
              <a:gd name="adj1" fmla="val 16194740"/>
              <a:gd name="adj2" fmla="val 142161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Pie 3"/>
          <p:cNvSpPr/>
          <p:nvPr/>
        </p:nvSpPr>
        <p:spPr>
          <a:xfrm>
            <a:off x="509581" y="4190367"/>
            <a:ext cx="244800" cy="244800"/>
          </a:xfrm>
          <a:prstGeom prst="pie">
            <a:avLst>
              <a:gd name="adj1" fmla="val 16194740"/>
              <a:gd name="adj2" fmla="val 1441149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Pie 3"/>
          <p:cNvSpPr/>
          <p:nvPr/>
        </p:nvSpPr>
        <p:spPr>
          <a:xfrm>
            <a:off x="509581" y="4648468"/>
            <a:ext cx="244800" cy="244800"/>
          </a:xfrm>
          <a:prstGeom prst="pie">
            <a:avLst>
              <a:gd name="adj1" fmla="val 16194740"/>
              <a:gd name="adj2" fmla="val 1175994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Pie 3"/>
          <p:cNvSpPr/>
          <p:nvPr/>
        </p:nvSpPr>
        <p:spPr>
          <a:xfrm>
            <a:off x="509581" y="5106569"/>
            <a:ext cx="244800" cy="244800"/>
          </a:xfrm>
          <a:prstGeom prst="pie">
            <a:avLst>
              <a:gd name="adj1" fmla="val 16194740"/>
              <a:gd name="adj2" fmla="val 450439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30" name="Picture 6" descr="Brainstorming Methode - online Kreativitätstechnik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35" y="1907549"/>
            <a:ext cx="1895380" cy="180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go bricks wall - Clipart Worl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02" y="4435167"/>
            <a:ext cx="2514819" cy="178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ubanj mrtav zagrliti lego brick clipart - geobio-logis.com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84" b="94021" l="6163" r="97442">
                        <a14:foregroundMark x1="6395" y1="37967" x2="6395" y2="37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3161147"/>
            <a:ext cx="2562519" cy="199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27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29626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38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Progress: 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61" y="1868853"/>
            <a:ext cx="3703320" cy="4406477"/>
          </a:xfrm>
        </p:spPr>
        <p:txBody>
          <a:bodyPr>
            <a:normAutofit/>
          </a:bodyPr>
          <a:lstStyle/>
          <a:p>
            <a:r>
              <a:rPr lang="de-DE" dirty="0"/>
              <a:t>Brainstorming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smtClean="0"/>
              <a:t>Repository</a:t>
            </a:r>
            <a:endParaRPr lang="de-DE" dirty="0"/>
          </a:p>
          <a:p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r>
              <a:rPr lang="de-DE" dirty="0" err="1" smtClean="0"/>
              <a:t>IoT</a:t>
            </a:r>
            <a:r>
              <a:rPr lang="de-DE" dirty="0" smtClean="0"/>
              <a:t> Device Project</a:t>
            </a:r>
          </a:p>
          <a:p>
            <a:r>
              <a:rPr lang="de-DE" dirty="0" err="1" smtClean="0"/>
              <a:t>Petalinux</a:t>
            </a:r>
            <a:r>
              <a:rPr lang="de-DE" dirty="0" smtClean="0"/>
              <a:t> Image</a:t>
            </a:r>
          </a:p>
          <a:p>
            <a:r>
              <a:rPr lang="de-DE" dirty="0"/>
              <a:t>IPs &amp; </a:t>
            </a:r>
            <a:r>
              <a:rPr lang="de-DE" dirty="0" err="1"/>
              <a:t>Vivado</a:t>
            </a:r>
            <a:r>
              <a:rPr lang="de-DE" dirty="0"/>
              <a:t> </a:t>
            </a:r>
            <a:r>
              <a:rPr lang="de-DE" dirty="0" smtClean="0"/>
              <a:t>Project</a:t>
            </a:r>
          </a:p>
          <a:p>
            <a:r>
              <a:rPr lang="de-DE" dirty="0" smtClean="0"/>
              <a:t>Dynamic </a:t>
            </a:r>
            <a:r>
              <a:rPr lang="de-DE" dirty="0" err="1" smtClean="0"/>
              <a:t>Reconfiguration</a:t>
            </a:r>
            <a:endParaRPr lang="de-DE" dirty="0" smtClean="0"/>
          </a:p>
          <a:p>
            <a:r>
              <a:rPr lang="de-DE" dirty="0"/>
              <a:t>Combine </a:t>
            </a:r>
            <a:r>
              <a:rPr lang="de-DE" dirty="0" smtClean="0"/>
              <a:t>Components</a:t>
            </a:r>
          </a:p>
          <a:p>
            <a:endParaRPr lang="de-DE" dirty="0" smtClean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4663441" y="1868853"/>
            <a:ext cx="3703320" cy="44064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 smtClean="0"/>
          </a:p>
          <a:p>
            <a:endParaRPr lang="de-DE" dirty="0" smtClean="0"/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1946246"/>
            <a:ext cx="253604" cy="24440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2395804"/>
            <a:ext cx="253604" cy="24440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2845362"/>
            <a:ext cx="253604" cy="244404"/>
          </a:xfrm>
          <a:prstGeom prst="rect">
            <a:avLst/>
          </a:prstGeom>
        </p:spPr>
      </p:pic>
      <p:pic>
        <p:nvPicPr>
          <p:cNvPr id="1030" name="Picture 6" descr="Brainstorming Methode - online Kreativitätstechnik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35" y="1907549"/>
            <a:ext cx="1895380" cy="180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go bricks wall - Clipart Worl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02" y="4435167"/>
            <a:ext cx="2514819" cy="178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ubanj mrtav zagrliti lego brick clipart - geobio-logis.com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84" b="94021" l="6163" r="97442">
                        <a14:foregroundMark x1="6395" y1="37967" x2="6395" y2="37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3161147"/>
            <a:ext cx="2562519" cy="199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4208684"/>
            <a:ext cx="253604" cy="24440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4658242"/>
            <a:ext cx="253604" cy="24440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5107800"/>
            <a:ext cx="253604" cy="244404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3268978"/>
            <a:ext cx="253604" cy="244404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3724119"/>
            <a:ext cx="253604" cy="244404"/>
          </a:xfrm>
          <a:prstGeom prst="rect">
            <a:avLst/>
          </a:prstGeom>
        </p:spPr>
      </p:pic>
      <p:pic>
        <p:nvPicPr>
          <p:cNvPr id="2050" name="Picture 2" descr="Done Bilder – Durchsuchen 2,204,564 Archivfotos, Vektorgrafiken und Videos  | Adobe Stock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4722" y1="46389" x2="34722" y2="46389"/>
                        <a14:foregroundMark x1="45278" y1="40556" x2="45278" y2="40556"/>
                        <a14:foregroundMark x1="25694" y1="51944" x2="25694" y2="51944"/>
                        <a14:foregroundMark x1="15972" y1="57222" x2="15972" y2="57222"/>
                        <a14:foregroundMark x1="57083" y1="35278" x2="57083" y2="35278"/>
                        <a14:foregroundMark x1="53889" y1="43889" x2="53889" y2="43889"/>
                        <a14:foregroundMark x1="75694" y1="26667" x2="75694" y2="26667"/>
                        <a14:foregroundMark x1="83472" y1="20556" x2="83472" y2="20556"/>
                        <a14:foregroundMark x1="81389" y1="41111" x2="81389" y2="41111"/>
                        <a14:foregroundMark x1="85972" y1="51944" x2="85972" y2="51944"/>
                        <a14:foregroundMark x1="66250" y1="29722" x2="66250" y2="2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41" y="816676"/>
            <a:ext cx="2439935" cy="121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r>
              <a:rPr lang="en-US" dirty="0" smtClean="0"/>
              <a:t>Cat </a:t>
            </a:r>
            <a:r>
              <a:rPr lang="en-US" dirty="0" err="1" smtClean="0"/>
              <a:t>FLO.bit</a:t>
            </a:r>
            <a:r>
              <a:rPr lang="en-US" dirty="0" smtClean="0"/>
              <a:t> &gt; </a:t>
            </a:r>
            <a:r>
              <a:rPr lang="de-AT" dirty="0"/>
              <a:t>/</a:t>
            </a:r>
            <a:r>
              <a:rPr lang="de-AT" u="sng" dirty="0" err="1"/>
              <a:t>dev</a:t>
            </a:r>
            <a:r>
              <a:rPr lang="de-AT" u="sng" dirty="0"/>
              <a:t>/</a:t>
            </a:r>
            <a:r>
              <a:rPr lang="de-AT" u="sng" dirty="0" err="1"/>
              <a:t>xdevcfg</a:t>
            </a:r>
            <a:endParaRPr lang="en-US" dirty="0"/>
          </a:p>
        </p:txBody>
      </p:sp>
      <p:sp>
        <p:nvSpPr>
          <p:cNvPr id="31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32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151069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05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Dynamic </a:t>
            </a:r>
            <a:r>
              <a:rPr lang="de-DE" dirty="0" err="1" smtClean="0"/>
              <a:t>Reconfiguration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1026" name="Picture 2" descr="A flexible 32-channel time-to-digital converter implemented in a Xilinx Zynq-7000  field programmable gate array - ScienceDir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74" y="2145357"/>
            <a:ext cx="4098373" cy="403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r>
              <a:rPr lang="de-AT" dirty="0" err="1" smtClean="0"/>
              <a:t>Prog</a:t>
            </a:r>
            <a:r>
              <a:rPr lang="de-AT" dirty="0" smtClean="0"/>
              <a:t> </a:t>
            </a:r>
            <a:r>
              <a:rPr lang="de-AT" dirty="0" err="1" smtClean="0"/>
              <a:t>done</a:t>
            </a:r>
            <a:endParaRPr lang="en-US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0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255803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408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Zedboard</a:t>
            </a:r>
            <a:r>
              <a:rPr lang="de-AT" dirty="0" smtClean="0"/>
              <a:t> - </a:t>
            </a:r>
            <a:r>
              <a:rPr lang="de-AT" dirty="0" err="1" smtClean="0"/>
              <a:t>Vivado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8" y="1868853"/>
            <a:ext cx="8356821" cy="4270001"/>
          </a:xfrm>
          <a:prstGeom prst="rect">
            <a:avLst/>
          </a:prstGeom>
        </p:spPr>
      </p:pic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0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433782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461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Zedboard</a:t>
            </a:r>
            <a:r>
              <a:rPr lang="de-AT" dirty="0" smtClean="0"/>
              <a:t> - </a:t>
            </a:r>
            <a:r>
              <a:rPr lang="de-AT" dirty="0" err="1" smtClean="0"/>
              <a:t>Vivado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r>
              <a:rPr lang="en-US" smtClean="0"/>
              <a:t>/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1" y="2361833"/>
            <a:ext cx="7480785" cy="3140469"/>
          </a:xfrm>
          <a:prstGeom prst="rect">
            <a:avLst/>
          </a:prstGeom>
        </p:spPr>
      </p:pic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r>
              <a:rPr lang="en-US" dirty="0" smtClean="0"/>
              <a:t>08/03/2022</a:t>
            </a:r>
            <a:endParaRPr lang="en-US" dirty="0"/>
          </a:p>
        </p:txBody>
      </p:sp>
      <p:sp>
        <p:nvSpPr>
          <p:cNvPr id="10" name="Pie 3"/>
          <p:cNvSpPr/>
          <p:nvPr/>
        </p:nvSpPr>
        <p:spPr>
          <a:xfrm>
            <a:off x="232879" y="6482937"/>
            <a:ext cx="336520" cy="292100"/>
          </a:xfrm>
          <a:prstGeom prst="pie">
            <a:avLst>
              <a:gd name="adj1" fmla="val 16194740"/>
              <a:gd name="adj2" fmla="val 471572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48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4496F"/>
      </a:accent1>
      <a:accent2>
        <a:srgbClr val="0E6180"/>
      </a:accent2>
      <a:accent3>
        <a:srgbClr val="1D9399"/>
      </a:accent3>
      <a:accent4>
        <a:srgbClr val="42BA97"/>
      </a:accent4>
      <a:accent5>
        <a:srgbClr val="3E8853"/>
      </a:accent5>
      <a:accent6>
        <a:srgbClr val="37560D"/>
      </a:accent6>
      <a:hlink>
        <a:srgbClr val="00B050"/>
      </a:hlink>
      <a:folHlink>
        <a:srgbClr val="85500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21512A3-99BB-48F7-89F6-814DA2033FDA}" vid="{2BF1821A-3F42-4501-976E-A4AAB7E6D3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ICT_PPT_Temp_NT_Clock7</Template>
  <TotalTime>0</TotalTime>
  <Words>419</Words>
  <Application>Microsoft Office PowerPoint</Application>
  <PresentationFormat>Bildschirmpräsentation (4:3)</PresentationFormat>
  <Paragraphs>157</Paragraphs>
  <Slides>20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Retrospect</vt:lpstr>
      <vt:lpstr>Dynamic Reconfiguration of different IoT device protocols</vt:lpstr>
      <vt:lpstr>Team</vt:lpstr>
      <vt:lpstr>Implementation</vt:lpstr>
      <vt:lpstr>Procedure</vt:lpstr>
      <vt:lpstr>Progress:</vt:lpstr>
      <vt:lpstr>Progress: </vt:lpstr>
      <vt:lpstr>Dynamic Reconfiguration</vt:lpstr>
      <vt:lpstr>Zedboard - Vivado</vt:lpstr>
      <vt:lpstr>Zedboard - Vivado</vt:lpstr>
      <vt:lpstr>Zedboard - Petalinux</vt:lpstr>
      <vt:lpstr>Zedboard - Petalinux</vt:lpstr>
      <vt:lpstr>Zedboard - XSDK</vt:lpstr>
      <vt:lpstr>Nucleo Board - Keil</vt:lpstr>
      <vt:lpstr>Hardware Setup</vt:lpstr>
      <vt:lpstr>Logic Analyzer</vt:lpstr>
      <vt:lpstr>Test - Protocols</vt:lpstr>
      <vt:lpstr>Test - Switching</vt:lpstr>
      <vt:lpstr>Documentation</vt:lpstr>
      <vt:lpstr>Detailed Insights and Problems</vt:lpstr>
      <vt:lpstr>LIVE DEMO</vt:lpstr>
    </vt:vector>
  </TitlesOfParts>
  <Company>TU Wien - Campusversion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PPT design for ICT (featuring numerous layouts )</dc:title>
  <dc:creator>Nima TaheriNejad</dc:creator>
  <cp:lastModifiedBy>Florian Egert</cp:lastModifiedBy>
  <cp:revision>181</cp:revision>
  <dcterms:created xsi:type="dcterms:W3CDTF">2018-10-12T07:58:45Z</dcterms:created>
  <dcterms:modified xsi:type="dcterms:W3CDTF">2022-03-02T10:01:43Z</dcterms:modified>
</cp:coreProperties>
</file>